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616">
          <p15:clr>
            <a:srgbClr val="A4A3A4"/>
          </p15:clr>
        </p15:guide>
        <p15:guide id="4" pos="144">
          <p15:clr>
            <a:srgbClr val="A4A3A4"/>
          </p15:clr>
        </p15:guide>
        <p15:guide id="5" orient="horz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5616"/>
        <p:guide pos="144"/>
        <p:guide pos="81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2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40" y="2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0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0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7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p7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701675" y="4473577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2" type="sldNum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1182688" y="457200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9:notes"/>
          <p:cNvSpPr txBox="1"/>
          <p:nvPr>
            <p:ph idx="1" type="body"/>
          </p:nvPr>
        </p:nvSpPr>
        <p:spPr>
          <a:xfrm>
            <a:off x="95950" y="3949700"/>
            <a:ext cx="680583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Our efforts to modernize manpower business started long before the dawn of MyNavy HR transformation.  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continue to follow a three pronged strategy that begins by improving Activity Manpower Management, improving &amp; expanding FMRD Modeling and deploying enhanced Occupational Classification business models and support systems.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Our second focus is on improving overall manpower processes – We are:</a:t>
            </a:r>
            <a:endParaRPr/>
          </a:p>
          <a:p>
            <a:pPr indent="-171450" lvl="1" marL="6286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Challenging age-old assumptions</a:t>
            </a:r>
            <a:endParaRPr/>
          </a:p>
          <a:p>
            <a:pPr indent="-171450" lvl="1" marL="6286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Updating AFS&amp;Ms which are the time adjustments that the FMRD model uses to account for operational items that are outside Sailor control (</a:t>
            </a:r>
            <a:r>
              <a:rPr b="1" lang="en-US" sz="11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give examples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71450" lvl="1" marL="6286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Building new data collection and computational methods.  We are tracking to leverage the ADE and AaaS to streamline data collection and rapidly implement changes to the FMRD Model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Finally, we are leveraging all available external resources to help us modernize manpower business and improve our processes.</a:t>
            </a:r>
            <a:endParaRPr/>
          </a:p>
          <a:p>
            <a:pPr indent="-171450" lvl="1" marL="6286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As an example, we successfully completed a NAO-funded Operational Afloat Workweek (OAW) study in 2018 that resulted to changes in the NAF reflected in the 1000.16</a:t>
            </a:r>
            <a:endParaRPr/>
          </a:p>
          <a:p>
            <a:pPr indent="-171450" lvl="1" marL="6286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expect a July 19 start of an Afloat Facilities Maintenance study to get at how the FMRD Model calculates ~6-7% of the SMDs at-sea workhours.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1100" u="sng">
                <a:latin typeface="Arial"/>
                <a:ea typeface="Arial"/>
                <a:cs typeface="Arial"/>
                <a:sym typeface="Arial"/>
              </a:rPr>
              <a:t>From an Accomplishment Perspective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First and foremost we meet our FMRD and OCCSTDs production schedules, which N12 approve following Fleet concurrence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implemented significant enhancements, which allowed Navy to fulfill GAO recommendations and comply with RROC and NDAA 2019 mandates.</a:t>
            </a:r>
            <a:endParaRPr/>
          </a:p>
          <a:p>
            <a:pPr indent="-171450" lvl="1" marL="6286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In Jan 2019, CNP approved a new NAF which implemented a 67 hours/week.</a:t>
            </a:r>
            <a:endParaRPr/>
          </a:p>
          <a:p>
            <a:pPr indent="-171450" lvl="2" marL="10858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new NAF/PAF is increasing warfighting manpower RQMTs and for the first time accounts for individual sailor training – </a:t>
            </a:r>
            <a:r>
              <a:rPr b="1" lang="en-US" sz="11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Again Challenging old Assumptions</a:t>
            </a:r>
            <a:endParaRPr/>
          </a:p>
          <a:p>
            <a:pPr indent="-171450" lvl="1" marL="6286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No longer is FMRD a wartime-only program.  It now has an operational focus through the integration of at-sea and inport work into a total Sailor work SMD protocol – </a:t>
            </a:r>
            <a:r>
              <a:rPr b="1" lang="en-US" sz="11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the 1</a:t>
            </a:r>
            <a:r>
              <a:rPr b="1" baseline="30000" lang="en-US" sz="11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1" lang="en-US" sz="11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time</a:t>
            </a:r>
            <a:endParaRPr/>
          </a:p>
          <a:p>
            <a:pPr indent="-171450" lvl="1" marL="6286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Finally we implemented policy and launched production schedules to update the FMRD Model’s AFM&amp;S to ensure they reflect fleet realities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 major milestone was the deployment of TFMMS 2.0 which delivered a modern architecture and significant improvements to AMM and we developed the first comprehensive set of functional requirements for FMRD protocols and Occupational Classification business requirements</a:t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Finally, we made significant improvements to how we classify work and military personnel that leverage military SMEs, delivered new NJA protocols and implemented a new NEC construct.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" name="Google Shape;15;p2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" name="Google Shape;16;p2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5812" y="5675161"/>
            <a:ext cx="909588" cy="90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6919" y="1417013"/>
            <a:ext cx="2510162" cy="2494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s Slide">
  <p:cSld name="Questions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96" name="Google Shape;96;p11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1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8" name="Google Shape;98;p11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014" y="232520"/>
            <a:ext cx="77724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1"/>
          <p:cNvSpPr txBox="1"/>
          <p:nvPr>
            <p:ph type="title"/>
          </p:nvPr>
        </p:nvSpPr>
        <p:spPr>
          <a:xfrm>
            <a:off x="342900" y="304038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228600" y="1295400"/>
            <a:ext cx="8686800" cy="4779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̶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4" name="Google Shape;24;p3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25" name="Google Shape;25;p3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3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7" name="Google Shape;27;p3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014" y="232520"/>
            <a:ext cx="777240" cy="77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NAV_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371600" y="4235586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3" name="Google Shape;33;p4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2424" y="1567293"/>
            <a:ext cx="2359152" cy="2359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4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36" name="Google Shape;36;p4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Google Shape;37;p4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5812" y="5675161"/>
            <a:ext cx="909588" cy="9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NP_Title Slide">
  <p:cSld name="CNP_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1371600" y="4235586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2" name="Google Shape;42;p5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3" name="Google Shape;43;p5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44" name="Google Shape;44;p5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Google Shape;45;p5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46" name="Google Shape;4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2424" y="1567293"/>
            <a:ext cx="2359152" cy="235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5812" y="5675161"/>
            <a:ext cx="909588" cy="9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TC_Title Slide">
  <p:cSld name="NETC_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1" name="Google Shape;51;p6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" name="Google Shape;52;p6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53" name="Google Shape;53;p6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6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2424" y="1552593"/>
            <a:ext cx="2359152" cy="235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5812" y="5675161"/>
            <a:ext cx="909588" cy="9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PC_Title Slide">
  <p:cSld name="NPC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PC_Seal" id="58" name="Google Shape;5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92424" y="1552593"/>
            <a:ext cx="2359152" cy="235915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1" name="Google Shape;61;p7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2" name="Google Shape;62;p7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63" name="Google Shape;63;p7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7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5" name="Google Shape;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5812" y="5675161"/>
            <a:ext cx="909588" cy="9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RC_Title Slide">
  <p:cSld name="NRC_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nrc-emblem-2-inch" id="67" name="Google Shape;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8809" y="1468978"/>
            <a:ext cx="2526382" cy="252638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/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8"/>
          <p:cNvSpPr txBox="1"/>
          <p:nvPr>
            <p:ph idx="1" type="subTitle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0" name="Google Shape;70;p8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1" name="Google Shape;71;p8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72" name="Google Shape;72;p8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8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4" name="Google Shape;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5812" y="5675161"/>
            <a:ext cx="909588" cy="9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STC_Title Slide">
  <p:cSld name="NSTC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9"/>
          <p:cNvSpPr txBox="1"/>
          <p:nvPr>
            <p:ph idx="1" type="subTitle"/>
          </p:nvPr>
        </p:nvSpPr>
        <p:spPr>
          <a:xfrm>
            <a:off x="1371600" y="4235586"/>
            <a:ext cx="6400800" cy="156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8" name="Google Shape;78;p9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" name="Google Shape;79;p9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80" name="Google Shape;80;p9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9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82" name="Google Shape;8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5812" y="5675161"/>
            <a:ext cx="909588" cy="90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333" y="1307027"/>
            <a:ext cx="2178792" cy="2819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mbper Sticker">
  <p:cSld name="Bumbper Stick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228600" y="1295400"/>
            <a:ext cx="8686800" cy="4779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̶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" name="Google Shape;87;p10"/>
          <p:cNvGrpSpPr/>
          <p:nvPr/>
        </p:nvGrpSpPr>
        <p:grpSpPr>
          <a:xfrm>
            <a:off x="228600" y="1121571"/>
            <a:ext cx="8686800" cy="76200"/>
            <a:chOff x="228600" y="1173163"/>
            <a:chExt cx="8686800" cy="76200"/>
          </a:xfrm>
        </p:grpSpPr>
        <p:cxnSp>
          <p:nvCxnSpPr>
            <p:cNvPr id="88" name="Google Shape;88;p10"/>
            <p:cNvCxnSpPr/>
            <p:nvPr/>
          </p:nvCxnSpPr>
          <p:spPr>
            <a:xfrm>
              <a:off x="228600" y="1173163"/>
              <a:ext cx="8686800" cy="0"/>
            </a:xfrm>
            <a:prstGeom prst="straightConnector1">
              <a:avLst/>
            </a:prstGeom>
            <a:noFill/>
            <a:ln cap="flat" cmpd="sng" w="57150">
              <a:solidFill>
                <a:srgbClr val="00006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0"/>
            <p:cNvCxnSpPr/>
            <p:nvPr/>
          </p:nvCxnSpPr>
          <p:spPr>
            <a:xfrm>
              <a:off x="228600" y="1249363"/>
              <a:ext cx="8686800" cy="0"/>
            </a:xfrm>
            <a:prstGeom prst="straightConnector1">
              <a:avLst/>
            </a:prstGeom>
            <a:noFill/>
            <a:ln cap="flat" cmpd="sng" w="34925">
              <a:solidFill>
                <a:srgbClr val="B982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0" name="Google Shape;90;p10"/>
          <p:cNvCxnSpPr/>
          <p:nvPr/>
        </p:nvCxnSpPr>
        <p:spPr>
          <a:xfrm>
            <a:off x="228600" y="6625718"/>
            <a:ext cx="8686800" cy="0"/>
          </a:xfrm>
          <a:prstGeom prst="straightConnector1">
            <a:avLst/>
          </a:prstGeom>
          <a:noFill/>
          <a:ln cap="flat" cmpd="sng" w="57150">
            <a:solidFill>
              <a:srgbClr val="0000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0"/>
          <p:cNvSpPr txBox="1"/>
          <p:nvPr>
            <p:ph idx="2" type="body"/>
          </p:nvPr>
        </p:nvSpPr>
        <p:spPr>
          <a:xfrm>
            <a:off x="233363" y="6106188"/>
            <a:ext cx="8682034" cy="45883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00FF"/>
              </a:gs>
            </a:gsLst>
            <a:lin ang="162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1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7014" y="232520"/>
            <a:ext cx="777240" cy="77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3596989" y="9195"/>
            <a:ext cx="1941557" cy="209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25" lIns="91425" spcFirstLastPara="1" rIns="91425" wrap="square" tIns="27425">
            <a:sp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DRAFT // PRE-DECISIONAL</a:t>
            </a:r>
            <a:endParaRPr b="1" i="0" sz="105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127972" y="6620214"/>
            <a:ext cx="11801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b="1" i="0" sz="1050" u="none" cap="none" strike="noStrike">
              <a:solidFill>
                <a:srgbClr val="00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17.png"/><Relationship Id="rId5" Type="http://schemas.openxmlformats.org/officeDocument/2006/relationships/image" Target="../media/image27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/>
          <p:nvPr>
            <p:ph type="ctrTitle"/>
          </p:nvPr>
        </p:nvSpPr>
        <p:spPr>
          <a:xfrm>
            <a:off x="0" y="228601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400"/>
              <a:buFont typeface="Arial"/>
              <a:buNone/>
            </a:pPr>
            <a:r>
              <a:rPr lang="en-US" sz="3300"/>
              <a:t>Navy Manpower Analysis Center (NAVMAC)</a:t>
            </a:r>
            <a:br>
              <a:rPr lang="en-US" sz="3300"/>
            </a:br>
            <a:r>
              <a:rPr b="0" i="1" lang="en-US" sz="2300"/>
              <a:t>Command Overview</a:t>
            </a:r>
            <a:endParaRPr b="0" i="1" sz="2300"/>
          </a:p>
        </p:txBody>
      </p:sp>
      <p:sp>
        <p:nvSpPr>
          <p:cNvPr id="107" name="Google Shape;107;p12"/>
          <p:cNvSpPr txBox="1"/>
          <p:nvPr>
            <p:ph idx="1" type="subTitle"/>
          </p:nvPr>
        </p:nvSpPr>
        <p:spPr>
          <a:xfrm>
            <a:off x="439897" y="4020428"/>
            <a:ext cx="8264206" cy="1564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800">
                <a:solidFill>
                  <a:srgbClr val="002060"/>
                </a:solidFill>
              </a:rPr>
              <a:t>NAVMAC at a Glance</a:t>
            </a:r>
            <a:endParaRPr sz="2800">
              <a:solidFill>
                <a:srgbClr val="002060"/>
              </a:solidFill>
            </a:endParaRPr>
          </a:p>
        </p:txBody>
      </p:sp>
      <p:sp>
        <p:nvSpPr>
          <p:cNvPr id="108" name="Google Shape;108;p12"/>
          <p:cNvSpPr txBox="1"/>
          <p:nvPr/>
        </p:nvSpPr>
        <p:spPr>
          <a:xfrm>
            <a:off x="95828" y="6079067"/>
            <a:ext cx="7778171" cy="496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CAPT M. Juanique Wallace	CAPT Shaletha R. Moran	Mr. Doyle Avant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Noto Sans Symbols"/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Commanding Officer		Executive Officer		Technical Director			</a:t>
            </a:r>
            <a:endParaRPr b="1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21"/>
          <p:cNvSpPr/>
          <p:nvPr/>
        </p:nvSpPr>
        <p:spPr>
          <a:xfrm>
            <a:off x="154538" y="3911952"/>
            <a:ext cx="2298524" cy="2268485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7129062" y="2456131"/>
            <a:ext cx="1327243" cy="113451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2453065" y="1423256"/>
            <a:ext cx="4696021" cy="3332361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147365" y="4648643"/>
            <a:ext cx="5796534" cy="1541423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89977" y="1423256"/>
            <a:ext cx="2072507" cy="2437891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228076" y="1778335"/>
            <a:ext cx="1975515" cy="20268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3012351" y="1530805"/>
            <a:ext cx="1799596" cy="3335095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282501" y="1334344"/>
            <a:ext cx="1868788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Workload Drivers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3091925" y="3467917"/>
            <a:ext cx="1627443" cy="4677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Occupational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/>
          </a:p>
        </p:txBody>
      </p:sp>
      <p:sp>
        <p:nvSpPr>
          <p:cNvPr id="288" name="Google Shape;288;p21"/>
          <p:cNvSpPr/>
          <p:nvPr/>
        </p:nvSpPr>
        <p:spPr>
          <a:xfrm>
            <a:off x="3091925" y="2358129"/>
            <a:ext cx="1627443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Workhours</a:t>
            </a:r>
            <a:endParaRPr/>
          </a:p>
        </p:txBody>
      </p:sp>
      <p:sp>
        <p:nvSpPr>
          <p:cNvPr id="289" name="Google Shape;289;p21"/>
          <p:cNvSpPr/>
          <p:nvPr/>
        </p:nvSpPr>
        <p:spPr>
          <a:xfrm>
            <a:off x="3091925" y="1977129"/>
            <a:ext cx="1627443" cy="3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Workload</a:t>
            </a:r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3091078" y="4350626"/>
            <a:ext cx="1627443" cy="4218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Distribute Work Organizationally</a:t>
            </a:r>
            <a:endParaRPr/>
          </a:p>
        </p:txBody>
      </p:sp>
      <p:sp>
        <p:nvSpPr>
          <p:cNvPr id="291" name="Google Shape;291;p21"/>
          <p:cNvSpPr/>
          <p:nvPr/>
        </p:nvSpPr>
        <p:spPr>
          <a:xfrm>
            <a:off x="3087710" y="3938426"/>
            <a:ext cx="1627443" cy="423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&amp; Optimize</a:t>
            </a:r>
            <a:endParaRPr/>
          </a:p>
        </p:txBody>
      </p:sp>
      <p:sp>
        <p:nvSpPr>
          <p:cNvPr id="292" name="Google Shape;292;p21"/>
          <p:cNvSpPr/>
          <p:nvPr/>
        </p:nvSpPr>
        <p:spPr>
          <a:xfrm>
            <a:off x="189977" y="4725504"/>
            <a:ext cx="2072507" cy="13893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1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 Workload Data</a:t>
            </a:r>
            <a:endParaRPr/>
          </a:p>
        </p:txBody>
      </p:sp>
      <p:sp>
        <p:nvSpPr>
          <p:cNvPr id="293" name="Google Shape;293;p21"/>
          <p:cNvSpPr txBox="1"/>
          <p:nvPr/>
        </p:nvSpPr>
        <p:spPr>
          <a:xfrm>
            <a:off x="147367" y="4894021"/>
            <a:ext cx="2025571" cy="122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2713" lvl="0" marL="112713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Watches</a:t>
            </a:r>
            <a:endParaRPr/>
          </a:p>
          <a:p>
            <a:pPr indent="-112713" lvl="0" marL="112713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Functions/Tasks</a:t>
            </a:r>
            <a:endParaRPr/>
          </a:p>
          <a:p>
            <a:pPr indent="-112713" lvl="0" marL="112713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Plans</a:t>
            </a:r>
            <a:endParaRPr/>
          </a:p>
          <a:p>
            <a:pPr indent="-112713" lvl="0" marL="112713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Metrics</a:t>
            </a:r>
            <a:endParaRPr/>
          </a:p>
          <a:p>
            <a:pPr indent="-112713" lvl="0" marL="112713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Overhead</a:t>
            </a:r>
            <a:endParaRPr/>
          </a:p>
          <a:p>
            <a:pPr indent="-112713" lvl="0" marL="112713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Maintenance</a:t>
            </a:r>
            <a:endParaRPr/>
          </a:p>
          <a:p>
            <a:pPr indent="-112712" lvl="1" marL="282575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applicable</a:t>
            </a:r>
            <a:endParaRPr/>
          </a:p>
          <a:p>
            <a:pPr indent="-112713" lvl="0" marL="112713" marR="0" rtl="0" algn="l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Directed – policy/instruction</a:t>
            </a:r>
            <a:endParaRPr/>
          </a:p>
        </p:txBody>
      </p:sp>
      <p:sp>
        <p:nvSpPr>
          <p:cNvPr id="294" name="Google Shape;294;p21"/>
          <p:cNvSpPr/>
          <p:nvPr/>
        </p:nvSpPr>
        <p:spPr>
          <a:xfrm>
            <a:off x="186150" y="1783993"/>
            <a:ext cx="929609" cy="34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sz="1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3091076" y="2734137"/>
            <a:ext cx="1633338" cy="7355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Manpower Standards/Models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Allowances, Factors, Standards,&amp; Modifiers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3053434" y="1949697"/>
            <a:ext cx="1709549" cy="2838302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3669448" y="1625794"/>
            <a:ext cx="593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MRD</a:t>
            </a:r>
            <a:endParaRPr baseline="30000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5979477" y="1880560"/>
            <a:ext cx="1079391" cy="2289302"/>
          </a:xfrm>
          <a:prstGeom prst="rect">
            <a:avLst/>
          </a:prstGeom>
          <a:solidFill>
            <a:srgbClr val="CC99FF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6013551" y="1998210"/>
            <a:ext cx="1009783" cy="64633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Manpower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Reports</a:t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6013551" y="3537120"/>
            <a:ext cx="1009783" cy="5232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Projects</a:t>
            </a:r>
            <a:endParaRPr/>
          </a:p>
        </p:txBody>
      </p:sp>
      <p:sp>
        <p:nvSpPr>
          <p:cNvPr id="301" name="Google Shape;301;p21"/>
          <p:cNvSpPr txBox="1"/>
          <p:nvPr/>
        </p:nvSpPr>
        <p:spPr>
          <a:xfrm>
            <a:off x="5944018" y="2707779"/>
            <a:ext cx="1138452" cy="810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Manpower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/>
          </a:p>
        </p:txBody>
      </p:sp>
      <p:sp>
        <p:nvSpPr>
          <p:cNvPr id="302" name="Google Shape;302;p21"/>
          <p:cNvSpPr/>
          <p:nvPr/>
        </p:nvSpPr>
        <p:spPr>
          <a:xfrm>
            <a:off x="7207215" y="2612921"/>
            <a:ext cx="979428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Manpower Document (AMD)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7787870" y="1959680"/>
            <a:ext cx="133686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TFMMS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Navy’s authoritative Manpower RQMTs &amp; AUTHs</a:t>
            </a:r>
            <a:endParaRPr/>
          </a:p>
        </p:txBody>
      </p:sp>
      <p:pic>
        <p:nvPicPr>
          <p:cNvPr id="304" name="Google Shape;3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4023" y="4057461"/>
            <a:ext cx="992620" cy="83655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 txBox="1"/>
          <p:nvPr/>
        </p:nvSpPr>
        <p:spPr>
          <a:xfrm>
            <a:off x="1687041" y="5015449"/>
            <a:ext cx="856391" cy="3539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-112713" lvl="0" marL="112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On-site</a:t>
            </a:r>
            <a:endParaRPr/>
          </a:p>
          <a:p>
            <a:pPr indent="-112713" lvl="0" marL="112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/>
          </a:p>
          <a:p>
            <a:pPr indent="-112713" lvl="0" marL="112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Interfaces</a:t>
            </a:r>
            <a:endParaRPr/>
          </a:p>
        </p:txBody>
      </p:sp>
      <p:pic>
        <p:nvPicPr>
          <p:cNvPr id="306" name="Google Shape;3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344" y="2928045"/>
            <a:ext cx="684511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1"/>
          <p:cNvSpPr/>
          <p:nvPr/>
        </p:nvSpPr>
        <p:spPr>
          <a:xfrm>
            <a:off x="390503" y="3406395"/>
            <a:ext cx="520902" cy="34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MFT</a:t>
            </a:r>
            <a:endParaRPr/>
          </a:p>
        </p:txBody>
      </p:sp>
      <p:sp>
        <p:nvSpPr>
          <p:cNvPr id="308" name="Google Shape;308;p21"/>
          <p:cNvSpPr/>
          <p:nvPr/>
        </p:nvSpPr>
        <p:spPr>
          <a:xfrm>
            <a:off x="340837" y="1156007"/>
            <a:ext cx="84623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Headquarters Controls (</a:t>
            </a: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10 &amp; DOD, SECNAV, OPNAV Instructions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2699659" y="5130681"/>
            <a:ext cx="2346777" cy="10218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2742696" y="5329173"/>
            <a:ext cx="914536" cy="553998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Draft Manpower Documents</a:t>
            </a:r>
            <a:endParaRPr/>
          </a:p>
        </p:txBody>
      </p:sp>
      <p:sp>
        <p:nvSpPr>
          <p:cNvPr id="311" name="Google Shape;311;p21"/>
          <p:cNvSpPr txBox="1"/>
          <p:nvPr/>
        </p:nvSpPr>
        <p:spPr>
          <a:xfrm>
            <a:off x="4055795" y="5227137"/>
            <a:ext cx="914400" cy="707886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Stakeholder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Review, Reclama, &amp; Adjudication</a:t>
            </a:r>
            <a:endParaRPr/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4111" y="5430346"/>
            <a:ext cx="300903" cy="29669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1"/>
          <p:cNvSpPr txBox="1"/>
          <p:nvPr/>
        </p:nvSpPr>
        <p:spPr>
          <a:xfrm>
            <a:off x="4865126" y="2818243"/>
            <a:ext cx="914400" cy="422002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Approval</a:t>
            </a:r>
            <a:endParaRPr sz="1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1"/>
          <p:cNvSpPr txBox="1"/>
          <p:nvPr/>
        </p:nvSpPr>
        <p:spPr>
          <a:xfrm>
            <a:off x="152001" y="6246006"/>
            <a:ext cx="8839998" cy="3153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b="0"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Changing any of the inputs will change the output</a:t>
            </a:r>
            <a:endParaRPr/>
          </a:p>
        </p:txBody>
      </p:sp>
      <p:cxnSp>
        <p:nvCxnSpPr>
          <p:cNvPr id="315" name="Google Shape;315;p21"/>
          <p:cNvCxnSpPr>
            <a:stCxn id="283" idx="2"/>
            <a:endCxn id="292" idx="0"/>
          </p:cNvCxnSpPr>
          <p:nvPr/>
        </p:nvCxnSpPr>
        <p:spPr>
          <a:xfrm>
            <a:off x="1226231" y="3861147"/>
            <a:ext cx="0" cy="864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6" name="Google Shape;316;p21"/>
          <p:cNvCxnSpPr>
            <a:stCxn id="292" idx="3"/>
            <a:endCxn id="285" idx="1"/>
          </p:cNvCxnSpPr>
          <p:nvPr/>
        </p:nvCxnSpPr>
        <p:spPr>
          <a:xfrm flipH="1" rot="10800000">
            <a:off x="2262484" y="3198385"/>
            <a:ext cx="750000" cy="22218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7" name="Google Shape;317;p21"/>
          <p:cNvCxnSpPr>
            <a:stCxn id="309" idx="3"/>
            <a:endCxn id="313" idx="2"/>
          </p:cNvCxnSpPr>
          <p:nvPr/>
        </p:nvCxnSpPr>
        <p:spPr>
          <a:xfrm flipH="1" rot="10800000">
            <a:off x="5046436" y="3240107"/>
            <a:ext cx="276000" cy="24015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8" name="Google Shape;318;p21"/>
          <p:cNvCxnSpPr>
            <a:stCxn id="285" idx="2"/>
            <a:endCxn id="310" idx="0"/>
          </p:cNvCxnSpPr>
          <p:nvPr/>
        </p:nvCxnSpPr>
        <p:spPr>
          <a:xfrm rot="5400000">
            <a:off x="3324449" y="4741400"/>
            <a:ext cx="463200" cy="712200"/>
          </a:xfrm>
          <a:prstGeom prst="bentConnector3">
            <a:avLst>
              <a:gd fmla="val 50008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9" name="Google Shape;319;p21"/>
          <p:cNvCxnSpPr>
            <a:stCxn id="313" idx="3"/>
            <a:endCxn id="298" idx="1"/>
          </p:cNvCxnSpPr>
          <p:nvPr/>
        </p:nvCxnSpPr>
        <p:spPr>
          <a:xfrm flipH="1" rot="10800000">
            <a:off x="5779526" y="3025344"/>
            <a:ext cx="200100" cy="3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0" name="Google Shape;320;p21"/>
          <p:cNvCxnSpPr>
            <a:stCxn id="298" idx="3"/>
            <a:endCxn id="302" idx="1"/>
          </p:cNvCxnSpPr>
          <p:nvPr/>
        </p:nvCxnSpPr>
        <p:spPr>
          <a:xfrm>
            <a:off x="7058868" y="3025211"/>
            <a:ext cx="148200" cy="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21" name="Google Shape;321;p21"/>
          <p:cNvCxnSpPr>
            <a:stCxn id="302" idx="2"/>
            <a:endCxn id="304" idx="0"/>
          </p:cNvCxnSpPr>
          <p:nvPr/>
        </p:nvCxnSpPr>
        <p:spPr>
          <a:xfrm flipH="1">
            <a:off x="7690329" y="3443918"/>
            <a:ext cx="6600" cy="61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2" name="Google Shape;322;p21"/>
          <p:cNvSpPr txBox="1"/>
          <p:nvPr/>
        </p:nvSpPr>
        <p:spPr>
          <a:xfrm>
            <a:off x="7202115" y="1514925"/>
            <a:ext cx="992620" cy="4220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RS/BSO Manpower Authorizations</a:t>
            </a:r>
            <a:endParaRPr/>
          </a:p>
        </p:txBody>
      </p:sp>
      <p:cxnSp>
        <p:nvCxnSpPr>
          <p:cNvPr id="323" name="Google Shape;323;p21"/>
          <p:cNvCxnSpPr>
            <a:stCxn id="322" idx="2"/>
            <a:endCxn id="302" idx="0"/>
          </p:cNvCxnSpPr>
          <p:nvPr/>
        </p:nvCxnSpPr>
        <p:spPr>
          <a:xfrm flipH="1">
            <a:off x="7696925" y="1936927"/>
            <a:ext cx="1500" cy="67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4" name="Google Shape;324;p21"/>
          <p:cNvSpPr txBox="1"/>
          <p:nvPr/>
        </p:nvSpPr>
        <p:spPr>
          <a:xfrm>
            <a:off x="5240261" y="5873927"/>
            <a:ext cx="7377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NAVMAC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Functionality </a:t>
            </a:r>
            <a:endParaRPr/>
          </a:p>
        </p:txBody>
      </p:sp>
      <p:sp>
        <p:nvSpPr>
          <p:cNvPr id="325" name="Google Shape;325;p21"/>
          <p:cNvSpPr txBox="1"/>
          <p:nvPr/>
        </p:nvSpPr>
        <p:spPr>
          <a:xfrm>
            <a:off x="3167799" y="5874495"/>
            <a:ext cx="14798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&amp; Reclama</a:t>
            </a:r>
            <a:endParaRPr baseline="3000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6879" y="565766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46879" y="5078730"/>
            <a:ext cx="457200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21"/>
          <p:cNvCxnSpPr>
            <a:stCxn id="304" idx="2"/>
            <a:endCxn id="329" idx="0"/>
          </p:cNvCxnSpPr>
          <p:nvPr/>
        </p:nvCxnSpPr>
        <p:spPr>
          <a:xfrm rot="5400000">
            <a:off x="7408933" y="4797419"/>
            <a:ext cx="184800" cy="378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0" name="Google Shape;330;p21"/>
          <p:cNvCxnSpPr>
            <a:stCxn id="304" idx="2"/>
            <a:endCxn id="331" idx="3"/>
          </p:cNvCxnSpPr>
          <p:nvPr/>
        </p:nvCxnSpPr>
        <p:spPr>
          <a:xfrm rot="5400000">
            <a:off x="7118983" y="5316269"/>
            <a:ext cx="993600" cy="1491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2" name="Google Shape;332;p21"/>
          <p:cNvCxnSpPr>
            <a:stCxn id="304" idx="2"/>
            <a:endCxn id="327" idx="0"/>
          </p:cNvCxnSpPr>
          <p:nvPr/>
        </p:nvCxnSpPr>
        <p:spPr>
          <a:xfrm flipH="1" rot="-5400000">
            <a:off x="7790533" y="4793819"/>
            <a:ext cx="184800" cy="385200"/>
          </a:xfrm>
          <a:prstGeom prst="bentConnector3">
            <a:avLst>
              <a:gd fmla="val 4997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3" name="Google Shape;333;p21"/>
          <p:cNvCxnSpPr>
            <a:stCxn id="304" idx="2"/>
            <a:endCxn id="326" idx="1"/>
          </p:cNvCxnSpPr>
          <p:nvPr/>
        </p:nvCxnSpPr>
        <p:spPr>
          <a:xfrm flipH="1" rot="-5400000">
            <a:off x="7272583" y="5311769"/>
            <a:ext cx="992100" cy="156600"/>
          </a:xfrm>
          <a:prstGeom prst="bent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329" name="Google Shape;329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83685" y="507873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54232" y="5103527"/>
            <a:ext cx="768731" cy="288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21"/>
          <p:cNvCxnSpPr>
            <a:stCxn id="302" idx="3"/>
            <a:endCxn id="334" idx="0"/>
          </p:cNvCxnSpPr>
          <p:nvPr/>
        </p:nvCxnSpPr>
        <p:spPr>
          <a:xfrm>
            <a:off x="8186643" y="3028420"/>
            <a:ext cx="552000" cy="20751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36" name="Google Shape;336;p21"/>
          <p:cNvCxnSpPr>
            <a:stCxn id="303" idx="2"/>
          </p:cNvCxnSpPr>
          <p:nvPr/>
        </p:nvCxnSpPr>
        <p:spPr>
          <a:xfrm flipH="1">
            <a:off x="8224705" y="2390567"/>
            <a:ext cx="231600" cy="240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37" name="Google Shape;337;p21"/>
          <p:cNvSpPr txBox="1"/>
          <p:nvPr/>
        </p:nvSpPr>
        <p:spPr>
          <a:xfrm>
            <a:off x="7049616" y="5485436"/>
            <a:ext cx="5384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Recruiting</a:t>
            </a: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7842474" y="6075058"/>
            <a:ext cx="53841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6365220" y="6098000"/>
            <a:ext cx="131622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Military Community Management</a:t>
            </a:r>
            <a:endParaRPr/>
          </a:p>
        </p:txBody>
      </p:sp>
      <p:pic>
        <p:nvPicPr>
          <p:cNvPr id="340" name="Google Shape;340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38836" y="565174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69770" y="5651641"/>
            <a:ext cx="457200" cy="45730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1"/>
          <p:cNvSpPr/>
          <p:nvPr/>
        </p:nvSpPr>
        <p:spPr>
          <a:xfrm>
            <a:off x="6496001" y="5640836"/>
            <a:ext cx="1045317" cy="49382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1"/>
          <p:cNvSpPr txBox="1"/>
          <p:nvPr/>
        </p:nvSpPr>
        <p:spPr>
          <a:xfrm>
            <a:off x="7761736" y="5490392"/>
            <a:ext cx="61915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8288311" y="5416056"/>
            <a:ext cx="90056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Civil Service Career Management</a:t>
            </a:r>
            <a:endParaRPr/>
          </a:p>
        </p:txBody>
      </p:sp>
      <p:pic>
        <p:nvPicPr>
          <p:cNvPr id="344" name="Google Shape;344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91427" y="3895542"/>
            <a:ext cx="274320" cy="2743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5" name="Google Shape;345;p21"/>
          <p:cNvSpPr/>
          <p:nvPr/>
        </p:nvSpPr>
        <p:spPr>
          <a:xfrm>
            <a:off x="1065279" y="2064689"/>
            <a:ext cx="1148051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2713" lvl="0" marL="1127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Capabilities</a:t>
            </a:r>
            <a:endParaRPr/>
          </a:p>
          <a:p>
            <a:pPr indent="-112713" lvl="0" marL="1127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Roles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1127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</a:t>
            </a:r>
            <a:endParaRPr/>
          </a:p>
          <a:p>
            <a:pPr indent="-112713" lvl="0" marL="1127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/>
          </a:p>
          <a:p>
            <a:pPr indent="-112713" lvl="0" marL="1127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Policies</a:t>
            </a: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1123699" y="1791723"/>
            <a:ext cx="1014147" cy="34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Considerations</a:t>
            </a:r>
            <a:endParaRPr sz="1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179569" y="3991746"/>
            <a:ext cx="2072507" cy="530417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282048" y="4010612"/>
            <a:ext cx="551293" cy="395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</a:t>
            </a:r>
            <a:endParaRPr/>
          </a:p>
        </p:txBody>
      </p:sp>
      <p:sp>
        <p:nvSpPr>
          <p:cNvPr id="349" name="Google Shape;349;p21"/>
          <p:cNvSpPr txBox="1"/>
          <p:nvPr/>
        </p:nvSpPr>
        <p:spPr>
          <a:xfrm>
            <a:off x="698695" y="3980347"/>
            <a:ext cx="157392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1125" lvl="0" marL="111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historical data</a:t>
            </a:r>
            <a:endParaRPr/>
          </a:p>
          <a:p>
            <a:pPr indent="-111125" lvl="0" marL="111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 on-sites</a:t>
            </a:r>
            <a:endParaRPr/>
          </a:p>
          <a:p>
            <a:pPr indent="-111125" lvl="0" marL="111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data tools</a:t>
            </a:r>
            <a:endParaRPr/>
          </a:p>
          <a:p>
            <a:pPr indent="-111125" lvl="0" marL="111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/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85858" y="3466532"/>
            <a:ext cx="486698" cy="2743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1" name="Google Shape;351;p21"/>
          <p:cNvSpPr txBox="1"/>
          <p:nvPr>
            <p:ph type="title"/>
          </p:nvPr>
        </p:nvSpPr>
        <p:spPr>
          <a:xfrm>
            <a:off x="466436" y="22860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/>
              <a:t>Manpower Requirements Determination</a:t>
            </a:r>
            <a:br>
              <a:rPr lang="en-US" sz="3200"/>
            </a:br>
            <a:r>
              <a:rPr b="0" i="1" lang="en-US" sz="2400"/>
              <a:t>Measuring Work &amp; Defining Manpower Requirements</a:t>
            </a:r>
            <a:endParaRPr/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3344" y="2069326"/>
            <a:ext cx="685800" cy="8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/>
          <p:nvPr/>
        </p:nvSpPr>
        <p:spPr>
          <a:xfrm>
            <a:off x="385373" y="2548629"/>
            <a:ext cx="520902" cy="34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ROC/POE</a:t>
            </a:r>
            <a:endParaRPr b="1" sz="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971466" y="3443918"/>
            <a:ext cx="1237839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BSOs publish MFTs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 publish ROC/POEs</a:t>
            </a:r>
            <a:endParaRPr i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1820106" y="2967335"/>
            <a:ext cx="55038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b="1" sz="5400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2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type="title"/>
          </p:nvPr>
        </p:nvSpPr>
        <p:spPr>
          <a:xfrm>
            <a:off x="457200" y="228600"/>
            <a:ext cx="845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/>
              <a:t>NAVMAC Executive Overview </a:t>
            </a:r>
            <a:endParaRPr/>
          </a:p>
        </p:txBody>
      </p:sp>
      <p:sp>
        <p:nvSpPr>
          <p:cNvPr id="116" name="Google Shape;116;p13"/>
          <p:cNvSpPr txBox="1"/>
          <p:nvPr>
            <p:ph idx="1" type="body"/>
          </p:nvPr>
        </p:nvSpPr>
        <p:spPr>
          <a:xfrm>
            <a:off x="365810" y="1719581"/>
            <a:ext cx="8412379" cy="393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-US" sz="2200"/>
              <a:t>Discuss:</a:t>
            </a:r>
            <a:endParaRPr/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Mission Areas, Scope, and Major Outcomes</a:t>
            </a:r>
            <a:endParaRPr/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Structure and Workforce</a:t>
            </a:r>
            <a:endParaRPr/>
          </a:p>
          <a:p>
            <a:pPr indent="0" lvl="1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-US" sz="2200"/>
              <a:t>Discuss:</a:t>
            </a:r>
            <a:endParaRPr/>
          </a:p>
          <a:p>
            <a:pPr indent="-228600" lvl="1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Operational Strategy, Key Accomplishments, and Significant Initiatives</a:t>
            </a:r>
            <a:br>
              <a:rPr lang="en-US" sz="2000"/>
            </a:br>
            <a:endParaRPr sz="20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-US" sz="2200"/>
              <a:t>Illustrate Navy’s Manpower Requirements Determination Process </a:t>
            </a:r>
            <a:endParaRPr sz="2200"/>
          </a:p>
        </p:txBody>
      </p:sp>
      <p:sp>
        <p:nvSpPr>
          <p:cNvPr id="117" name="Google Shape;117;p13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7726680" y="6157047"/>
            <a:ext cx="1188720" cy="32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b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2103120" y="6157047"/>
            <a:ext cx="1188720" cy="32004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S2025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3977640" y="6157047"/>
            <a:ext cx="1188720" cy="32004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Enterprise</a:t>
            </a:r>
            <a:b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5852160" y="6157047"/>
            <a:ext cx="1188720" cy="32004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b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evelopment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228600" y="6157047"/>
            <a:ext cx="1188720" cy="32004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7694676" y="6117676"/>
            <a:ext cx="1252728" cy="39319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 txBox="1"/>
          <p:nvPr/>
        </p:nvSpPr>
        <p:spPr>
          <a:xfrm>
            <a:off x="3589025" y="53350"/>
            <a:ext cx="1745100" cy="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title"/>
          </p:nvPr>
        </p:nvSpPr>
        <p:spPr>
          <a:xfrm>
            <a:off x="457200" y="237067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/>
              <a:t>NAVMAC</a:t>
            </a:r>
            <a:br>
              <a:rPr lang="en-US"/>
            </a:br>
            <a:r>
              <a:rPr b="0" i="1" lang="en-US" sz="2400"/>
              <a:t>Mission Areas and Scope</a:t>
            </a:r>
            <a:endParaRPr b="0" i="1" sz="1800"/>
          </a:p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8384604" y="6617252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187556" y="1201057"/>
            <a:ext cx="8890803" cy="1247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Navy’s Occupational Classification Systems (NOCS)</a:t>
            </a:r>
            <a:endParaRPr/>
          </a:p>
          <a:p>
            <a:pPr indent="-228600" lvl="1" marL="457200" marR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Comprehensive Job &amp; Qualifications Management</a:t>
            </a:r>
            <a:endParaRPr/>
          </a:p>
          <a:p>
            <a:pPr indent="-228600" lvl="2" marL="8048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Military Classification Structures (e.g., Rating, NEC, Designator, AQD, NOBC, SUBSPEC)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Manpower Requirements Determination</a:t>
            </a:r>
            <a:endParaRPr/>
          </a:p>
          <a:p>
            <a:pPr indent="-228600" lvl="1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Fleet Manpower Requirements Determination (FMRD)</a:t>
            </a:r>
            <a:endParaRPr/>
          </a:p>
          <a:p>
            <a:pPr indent="-2286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Shore Manpower Requirements Determination (SMRD)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baseline="3000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971" y="3248298"/>
            <a:ext cx="4027388" cy="2817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/>
        </p:nvSpPr>
        <p:spPr>
          <a:xfrm>
            <a:off x="7798550" y="5850360"/>
            <a:ext cx="132600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end of Sep 2023</a:t>
            </a:r>
            <a:endParaRPr i="1"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5129066" y="6203028"/>
            <a:ext cx="3949293" cy="2923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678+K or 87% of Navy’s Manpower Requirements</a:t>
            </a:r>
            <a:endParaRPr b="0" i="1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3807012" y="6349222"/>
            <a:ext cx="119776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Launched July 2021</a:t>
            </a:r>
            <a:endParaRPr i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141361" y="2969614"/>
            <a:ext cx="4863415" cy="186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Navy’s Manpower Management Program Administration</a:t>
            </a:r>
            <a:endParaRPr/>
          </a:p>
          <a:p>
            <a:pPr indent="-228600" lvl="1" marL="4572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Manpower Programs and Policies</a:t>
            </a:r>
            <a:endParaRPr/>
          </a:p>
          <a:p>
            <a:pPr indent="-228600" lvl="2" marL="804863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Activity Manpower Management (AMM) for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779,351 m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anpower requirements</a:t>
            </a:r>
            <a:endParaRPr/>
          </a:p>
          <a:p>
            <a:pPr indent="-228600" lvl="0" marL="228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Navy’s Manpower Information System Business Requirements</a:t>
            </a:r>
            <a:endParaRPr/>
          </a:p>
          <a:p>
            <a:pPr indent="-22860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Information System (IS) Performance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804863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⮚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manpower functionality for stakeholders and users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Navy Manpower Training</a:t>
            </a:r>
            <a:r>
              <a:rPr b="1" baseline="3000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-2286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 focus near-term – Manpower users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customers downstream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5664054" y="5571552"/>
            <a:ext cx="28793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779,351 Manpower Requirements</a:t>
            </a: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5710518" y="2486046"/>
            <a:ext cx="134470" cy="58811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14"/>
          <p:cNvCxnSpPr>
            <a:stCxn id="140" idx="1"/>
          </p:cNvCxnSpPr>
          <p:nvPr/>
        </p:nvCxnSpPr>
        <p:spPr>
          <a:xfrm>
            <a:off x="5844988" y="2780105"/>
            <a:ext cx="1583400" cy="1374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2" name="Google Shape;142;p14"/>
          <p:cNvCxnSpPr>
            <a:stCxn id="140" idx="1"/>
          </p:cNvCxnSpPr>
          <p:nvPr/>
        </p:nvCxnSpPr>
        <p:spPr>
          <a:xfrm>
            <a:off x="5844988" y="2780105"/>
            <a:ext cx="1148100" cy="1992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3" name="Google Shape;143;p14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/>
              <a:t>Structure and Workforce</a:t>
            </a:r>
            <a:endParaRPr b="0" i="1" sz="2300"/>
          </a:p>
        </p:txBody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3786792" y="1248169"/>
            <a:ext cx="1592750" cy="755374"/>
          </a:xfrm>
          <a:prstGeom prst="rect">
            <a:avLst/>
          </a:prstGeom>
          <a:solidFill>
            <a:srgbClr val="8CB3E3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Commanding Officer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3786051" y="2139696"/>
            <a:ext cx="1592750" cy="755374"/>
          </a:xfrm>
          <a:prstGeom prst="rect">
            <a:avLst/>
          </a:prstGeom>
          <a:solidFill>
            <a:srgbClr val="8CB3E3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Executive Officer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921870" y="1249846"/>
            <a:ext cx="1906970" cy="755374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Director</a:t>
            </a: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192381" y="2138585"/>
            <a:ext cx="1444752" cy="755374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Systems Analysis Office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60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198052" y="4026704"/>
            <a:ext cx="1402606" cy="822960"/>
          </a:xfrm>
          <a:prstGeom prst="rect">
            <a:avLst/>
          </a:prstGeom>
          <a:solidFill>
            <a:srgbClr val="8CB3E3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Workforce Classifications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10</a:t>
            </a: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1668765" y="4026704"/>
            <a:ext cx="1399032" cy="822960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Manpower Programs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20</a:t>
            </a: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3108780" y="4025145"/>
            <a:ext cx="1399032" cy="822960"/>
          </a:xfrm>
          <a:prstGeom prst="rect">
            <a:avLst/>
          </a:prstGeom>
          <a:solidFill>
            <a:srgbClr val="8CB3E3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Aviation Programs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30</a:t>
            </a: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4556092" y="4025145"/>
            <a:ext cx="1399032" cy="822960"/>
          </a:xfrm>
          <a:prstGeom prst="rect">
            <a:avLst/>
          </a:prstGeom>
          <a:solidFill>
            <a:srgbClr val="8CB3E3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Afloat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40</a:t>
            </a: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6050027" y="4025145"/>
            <a:ext cx="1399032" cy="822960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Manpower Analytics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50</a:t>
            </a: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7490238" y="4025145"/>
            <a:ext cx="1399032" cy="822960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Shore Programs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70</a:t>
            </a:r>
            <a:endParaRPr/>
          </a:p>
        </p:txBody>
      </p:sp>
      <p:cxnSp>
        <p:nvCxnSpPr>
          <p:cNvPr id="161" name="Google Shape;161;p15"/>
          <p:cNvCxnSpPr>
            <a:stCxn id="151" idx="2"/>
            <a:endCxn id="152" idx="0"/>
          </p:cNvCxnSpPr>
          <p:nvPr/>
        </p:nvCxnSpPr>
        <p:spPr>
          <a:xfrm flipH="1">
            <a:off x="4582567" y="2003543"/>
            <a:ext cx="600" cy="1362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15"/>
          <p:cNvCxnSpPr>
            <a:stCxn id="152" idx="2"/>
            <a:endCxn id="160" idx="0"/>
          </p:cNvCxnSpPr>
          <p:nvPr/>
        </p:nvCxnSpPr>
        <p:spPr>
          <a:xfrm flipH="1" rot="-5400000">
            <a:off x="5820976" y="1656520"/>
            <a:ext cx="1130100" cy="36072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15"/>
          <p:cNvCxnSpPr>
            <a:stCxn id="151" idx="1"/>
            <a:endCxn id="153" idx="3"/>
          </p:cNvCxnSpPr>
          <p:nvPr/>
        </p:nvCxnSpPr>
        <p:spPr>
          <a:xfrm flipH="1">
            <a:off x="2828892" y="1625856"/>
            <a:ext cx="957900" cy="1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5"/>
          <p:cNvSpPr/>
          <p:nvPr/>
        </p:nvSpPr>
        <p:spPr>
          <a:xfrm>
            <a:off x="6714306" y="5303138"/>
            <a:ext cx="1276681" cy="543946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NAVMAC Detachment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Jacksonville, FL</a:t>
            </a: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6715711" y="5930866"/>
            <a:ext cx="1275276" cy="543946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NAVMAC Detachment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Norfolk, VA</a:t>
            </a:r>
            <a:endParaRPr/>
          </a:p>
        </p:txBody>
      </p:sp>
      <p:cxnSp>
        <p:nvCxnSpPr>
          <p:cNvPr id="166" name="Google Shape;166;p15"/>
          <p:cNvCxnSpPr>
            <a:stCxn id="152" idx="2"/>
            <a:endCxn id="155" idx="0"/>
          </p:cNvCxnSpPr>
          <p:nvPr/>
        </p:nvCxnSpPr>
        <p:spPr>
          <a:xfrm rot="5400000">
            <a:off x="2175076" y="1619320"/>
            <a:ext cx="1131600" cy="36831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15"/>
          <p:cNvCxnSpPr>
            <a:stCxn id="152" idx="2"/>
            <a:endCxn id="156" idx="0"/>
          </p:cNvCxnSpPr>
          <p:nvPr/>
        </p:nvCxnSpPr>
        <p:spPr>
          <a:xfrm rot="5400000">
            <a:off x="2909626" y="2353870"/>
            <a:ext cx="1131600" cy="22140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p15"/>
          <p:cNvCxnSpPr>
            <a:stCxn id="152" idx="2"/>
            <a:endCxn id="157" idx="0"/>
          </p:cNvCxnSpPr>
          <p:nvPr/>
        </p:nvCxnSpPr>
        <p:spPr>
          <a:xfrm rot="5400000">
            <a:off x="3630376" y="3073120"/>
            <a:ext cx="1130100" cy="7740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15"/>
          <p:cNvCxnSpPr>
            <a:stCxn id="152" idx="2"/>
            <a:endCxn id="158" idx="0"/>
          </p:cNvCxnSpPr>
          <p:nvPr/>
        </p:nvCxnSpPr>
        <p:spPr>
          <a:xfrm flipH="1" rot="-5400000">
            <a:off x="4353976" y="3123520"/>
            <a:ext cx="1130100" cy="6732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15"/>
          <p:cNvCxnSpPr>
            <a:stCxn id="160" idx="2"/>
            <a:endCxn id="164" idx="3"/>
          </p:cNvCxnSpPr>
          <p:nvPr/>
        </p:nvCxnSpPr>
        <p:spPr>
          <a:xfrm rot="5400000">
            <a:off x="7726854" y="5112105"/>
            <a:ext cx="726900" cy="198900"/>
          </a:xfrm>
          <a:prstGeom prst="bentConnector2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15"/>
          <p:cNvCxnSpPr>
            <a:stCxn id="160" idx="2"/>
            <a:endCxn id="165" idx="3"/>
          </p:cNvCxnSpPr>
          <p:nvPr/>
        </p:nvCxnSpPr>
        <p:spPr>
          <a:xfrm rot="5400000">
            <a:off x="7412904" y="5426055"/>
            <a:ext cx="1354800" cy="198900"/>
          </a:xfrm>
          <a:prstGeom prst="bentConnector2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15"/>
          <p:cNvSpPr/>
          <p:nvPr/>
        </p:nvSpPr>
        <p:spPr>
          <a:xfrm>
            <a:off x="171925" y="5026084"/>
            <a:ext cx="1402605" cy="618710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10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Orlando, FL</a:t>
            </a:r>
            <a:endParaRPr/>
          </a:p>
        </p:txBody>
      </p:sp>
      <p:cxnSp>
        <p:nvCxnSpPr>
          <p:cNvPr id="173" name="Google Shape;173;p15"/>
          <p:cNvCxnSpPr>
            <a:stCxn id="155" idx="2"/>
          </p:cNvCxnSpPr>
          <p:nvPr/>
        </p:nvCxnSpPr>
        <p:spPr>
          <a:xfrm>
            <a:off x="899355" y="4849664"/>
            <a:ext cx="0" cy="176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15"/>
          <p:cNvSpPr txBox="1"/>
          <p:nvPr/>
        </p:nvSpPr>
        <p:spPr>
          <a:xfrm>
            <a:off x="7599029" y="3609646"/>
            <a:ext cx="1386918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FY21</a:t>
            </a: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2142218" y="2617489"/>
            <a:ext cx="1440957" cy="755374"/>
          </a:xfrm>
          <a:prstGeom prst="rect">
            <a:avLst/>
          </a:prstGeom>
          <a:solidFill>
            <a:srgbClr val="8CB3E3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Manpower Training Office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80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401961" y="5882465"/>
            <a:ext cx="2016083" cy="615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Manpower Analysis</a:t>
            </a:r>
            <a:endParaRPr/>
          </a:p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Industrial Engineering</a:t>
            </a:r>
            <a:endParaRPr/>
          </a:p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Organizational Psychology</a:t>
            </a:r>
            <a:endParaRPr/>
          </a:p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Recent Fleet Experience</a:t>
            </a:r>
            <a:endParaRPr/>
          </a:p>
        </p:txBody>
      </p:sp>
      <p:cxnSp>
        <p:nvCxnSpPr>
          <p:cNvPr id="177" name="Google Shape;177;p15"/>
          <p:cNvCxnSpPr>
            <a:stCxn id="153" idx="2"/>
            <a:endCxn id="154" idx="3"/>
          </p:cNvCxnSpPr>
          <p:nvPr/>
        </p:nvCxnSpPr>
        <p:spPr>
          <a:xfrm rot="5400000">
            <a:off x="1500655" y="2141720"/>
            <a:ext cx="511200" cy="238200"/>
          </a:xfrm>
          <a:prstGeom prst="bentConnector2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15"/>
          <p:cNvCxnSpPr>
            <a:stCxn id="152" idx="1"/>
            <a:endCxn id="175" idx="0"/>
          </p:cNvCxnSpPr>
          <p:nvPr/>
        </p:nvCxnSpPr>
        <p:spPr>
          <a:xfrm flipH="1">
            <a:off x="2862651" y="2517383"/>
            <a:ext cx="923400" cy="100200"/>
          </a:xfrm>
          <a:prstGeom prst="bentConnector2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15"/>
          <p:cNvCxnSpPr>
            <a:stCxn id="152" idx="2"/>
            <a:endCxn id="159" idx="0"/>
          </p:cNvCxnSpPr>
          <p:nvPr/>
        </p:nvCxnSpPr>
        <p:spPr>
          <a:xfrm flipH="1" rot="-5400000">
            <a:off x="5100976" y="2376520"/>
            <a:ext cx="1130100" cy="21672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15"/>
          <p:cNvSpPr txBox="1"/>
          <p:nvPr/>
        </p:nvSpPr>
        <p:spPr>
          <a:xfrm>
            <a:off x="2209642" y="5885461"/>
            <a:ext cx="2109635" cy="609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Operations Analysis/Research</a:t>
            </a:r>
            <a:endParaRPr/>
          </a:p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  <a:p>
            <a:pPr indent="-171450" lvl="1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Warfare Specialties</a:t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1105650" y="5644794"/>
            <a:ext cx="19383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 Analytical Staff</a:t>
            </a:r>
            <a:endParaRPr/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7707" y="1335308"/>
            <a:ext cx="2449616" cy="147597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/>
          <p:nvPr/>
        </p:nvSpPr>
        <p:spPr>
          <a:xfrm>
            <a:off x="4469002" y="5303138"/>
            <a:ext cx="1399032" cy="822960"/>
          </a:xfrm>
          <a:prstGeom prst="rect">
            <a:avLst/>
          </a:prstGeom>
          <a:solidFill>
            <a:srgbClr val="8CB3E3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NAVMAC Reserve Unit</a:t>
            </a:r>
            <a:endParaRPr/>
          </a:p>
        </p:txBody>
      </p:sp>
      <p:cxnSp>
        <p:nvCxnSpPr>
          <p:cNvPr id="184" name="Google Shape;184;p15"/>
          <p:cNvCxnSpPr>
            <a:stCxn id="152" idx="2"/>
            <a:endCxn id="183" idx="3"/>
          </p:cNvCxnSpPr>
          <p:nvPr/>
        </p:nvCxnSpPr>
        <p:spPr>
          <a:xfrm flipH="1" rot="-5400000">
            <a:off x="3815476" y="3662020"/>
            <a:ext cx="2819400" cy="1285500"/>
          </a:xfrm>
          <a:prstGeom prst="bentConnector4">
            <a:avLst>
              <a:gd fmla="val 20157" name="adj1"/>
              <a:gd fmla="val 109661" name="adj2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p15"/>
          <p:cNvSpPr/>
          <p:nvPr/>
        </p:nvSpPr>
        <p:spPr>
          <a:xfrm>
            <a:off x="5614437" y="2615184"/>
            <a:ext cx="1440957" cy="755374"/>
          </a:xfrm>
          <a:prstGeom prst="rect">
            <a:avLst/>
          </a:prstGeom>
          <a:solidFill>
            <a:srgbClr val="8CB3E3"/>
          </a:solidFill>
          <a:ln cap="flat" cmpd="sng" w="127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 Office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15"/>
          <p:cNvCxnSpPr>
            <a:stCxn id="185" idx="0"/>
            <a:endCxn id="152" idx="3"/>
          </p:cNvCxnSpPr>
          <p:nvPr/>
        </p:nvCxnSpPr>
        <p:spPr>
          <a:xfrm flipH="1" rot="5400000">
            <a:off x="5807966" y="2088234"/>
            <a:ext cx="97800" cy="956100"/>
          </a:xfrm>
          <a:prstGeom prst="bentConnector2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15"/>
          <p:cNvSpPr txBox="1"/>
          <p:nvPr/>
        </p:nvSpPr>
        <p:spPr>
          <a:xfrm>
            <a:off x="5163400" y="4934609"/>
            <a:ext cx="1386918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FY23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/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/>
              <a:t>Dissecting NAVMAC’s Work</a:t>
            </a:r>
            <a:endParaRPr b="0" i="1" sz="3200"/>
          </a:p>
        </p:txBody>
      </p:sp>
      <p:sp>
        <p:nvSpPr>
          <p:cNvPr id="195" name="Google Shape;195;p16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6"/>
          <p:cNvSpPr txBox="1"/>
          <p:nvPr>
            <p:ph idx="1" type="body"/>
          </p:nvPr>
        </p:nvSpPr>
        <p:spPr>
          <a:xfrm>
            <a:off x="457200" y="1258392"/>
            <a:ext cx="2661274" cy="1798844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en-US" sz="1400" u="sng"/>
              <a:t>Code 10</a:t>
            </a:r>
            <a:endParaRPr/>
          </a:p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0" i="1" lang="en-US" sz="1200"/>
              <a:t>Defines Navy’s work into a workforce structure</a:t>
            </a:r>
            <a:endParaRPr b="0" i="1" sz="1200"/>
          </a:p>
          <a:p>
            <a:pPr indent="-228600" lvl="0" marL="228600" rtl="0" algn="l">
              <a:lnSpc>
                <a:spcPct val="130000"/>
              </a:lnSpc>
              <a:spcBef>
                <a:spcPts val="24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</a:pPr>
            <a:r>
              <a:rPr b="0" lang="en-US" sz="1000"/>
              <a:t>Occupational Standards</a:t>
            </a:r>
            <a:endParaRPr/>
          </a:p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</a:pPr>
            <a:r>
              <a:rPr b="0" lang="en-US" sz="1000"/>
              <a:t>Naval Standards</a:t>
            </a:r>
            <a:endParaRPr/>
          </a:p>
          <a:p>
            <a:pPr indent="-2286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</a:pPr>
            <a:r>
              <a:rPr b="0" lang="en-US" sz="1000"/>
              <a:t>Navy Officer &amp; Enlisted Occupation Classification System  (NOOCS &amp; NEOCS)</a:t>
            </a:r>
            <a:endParaRPr b="0" sz="1000"/>
          </a:p>
        </p:txBody>
      </p:sp>
      <p:sp>
        <p:nvSpPr>
          <p:cNvPr id="197" name="Google Shape;197;p16"/>
          <p:cNvSpPr txBox="1"/>
          <p:nvPr/>
        </p:nvSpPr>
        <p:spPr>
          <a:xfrm>
            <a:off x="3242425" y="1258392"/>
            <a:ext cx="2661274" cy="1798844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0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20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Manages manpower programs and policies</a:t>
            </a:r>
            <a:endParaRPr b="0"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&amp; maintains manpower policy</a:t>
            </a:r>
            <a:endParaRPr/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Maintains FMRD/SMRD Allowances, Factors, Standards, and Modifiers (AFS&amp;Ms)</a:t>
            </a:r>
            <a:endParaRPr b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Studies &amp; Consulting</a:t>
            </a:r>
            <a:endParaRPr b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6033993" y="1258392"/>
            <a:ext cx="2661274" cy="1798845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i="1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30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manpower requirements for the aviation enterprise</a:t>
            </a:r>
            <a:endParaRPr b="0" i="1"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Squadron Manpower Documents and Manpower Requirements Worksheet</a:t>
            </a:r>
            <a:endParaRPr b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Aviation Fleet Manpower Documents (AFMD)</a:t>
            </a:r>
            <a:endParaRPr/>
          </a:p>
          <a:p>
            <a:pPr indent="-228600" lvl="0" marL="228600" marR="0" rtl="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to Aviation acquisition</a:t>
            </a:r>
            <a:endParaRPr b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 txBox="1"/>
          <p:nvPr/>
        </p:nvSpPr>
        <p:spPr>
          <a:xfrm>
            <a:off x="457200" y="3173295"/>
            <a:ext cx="2661274" cy="1441640"/>
          </a:xfrm>
          <a:prstGeom prst="rect">
            <a:avLst/>
          </a:prstGeom>
          <a:solidFill>
            <a:srgbClr val="FFC000"/>
          </a:solidFill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i="1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40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Develops manpower requirements for afloat programs</a:t>
            </a:r>
            <a:endParaRPr b="0" i="1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588" lvl="0" marL="128588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Ships, Submarines, &amp; expeditionary/deployable staffs </a:t>
            </a:r>
            <a:endParaRPr/>
          </a:p>
          <a:p>
            <a:pPr indent="-128588" lvl="0" marL="128588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b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Fleet acquisitions</a:t>
            </a:r>
            <a:endParaRPr b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3242425" y="3173295"/>
            <a:ext cx="2661274" cy="144164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0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50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analytics for manpower management &amp; command production</a:t>
            </a:r>
            <a:endParaRPr b="0"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Analytics and modeling support</a:t>
            </a:r>
            <a:endParaRPr/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Visualization for decision makers</a:t>
            </a:r>
            <a:endParaRPr/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efficient data handling</a:t>
            </a:r>
            <a:endParaRPr b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6033993" y="3222378"/>
            <a:ext cx="2661274" cy="1392558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0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60 / BSAO</a:t>
            </a:r>
            <a:endParaRPr b="0"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Manages functionality and reliability of Manpower Information Systems</a:t>
            </a:r>
            <a:endParaRPr b="0"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Validate manpower business process and </a:t>
            </a:r>
            <a:r>
              <a:rPr b="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procedures</a:t>
            </a:r>
            <a:endParaRPr/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governance &amp; data reliability</a:t>
            </a:r>
            <a:endParaRPr/>
          </a:p>
          <a:p>
            <a:pPr indent="-152400" lvl="0" marL="228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1787837" y="4682030"/>
            <a:ext cx="2661274" cy="1244494"/>
          </a:xfrm>
          <a:prstGeom prst="rect">
            <a:avLst/>
          </a:prstGeom>
          <a:solidFill>
            <a:srgbClr val="FFC000"/>
          </a:solidFill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i="1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70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Develops manpower requirements for Shore organizations</a:t>
            </a:r>
            <a:endParaRPr b="0"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manpower requirements for peacetime and mobilization operations</a:t>
            </a:r>
            <a:endParaRPr b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4703356" y="4682030"/>
            <a:ext cx="2661274" cy="125695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0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80 / MMTO</a:t>
            </a:r>
            <a:endParaRPr b="0"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Delivers manpower training</a:t>
            </a:r>
            <a:endParaRPr b="0"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technical &amp; professional training</a:t>
            </a:r>
            <a:endParaRPr/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Manages the GMT program &amp; </a:t>
            </a:r>
            <a:endParaRPr b="0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</a:pPr>
            <a:r>
              <a:rPr b="0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 onboarding</a:t>
            </a:r>
            <a:endParaRPr b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6666949" y="6021790"/>
            <a:ext cx="149170" cy="143703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6816119" y="5968579"/>
            <a:ext cx="232788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customer facing lines of effort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153063" y="6217943"/>
            <a:ext cx="8839998" cy="3153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b="0"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…all customer-facing lines of effort touch each department…</a:t>
            </a:r>
            <a:endParaRPr b="0" i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/>
              <a:t>Discussing</a:t>
            </a:r>
            <a:r>
              <a:rPr lang="en-US" sz="3200"/>
              <a:t> NAVMAC’s Work</a:t>
            </a:r>
            <a:endParaRPr b="0" i="1" sz="3200"/>
          </a:p>
        </p:txBody>
      </p:sp>
      <p:sp>
        <p:nvSpPr>
          <p:cNvPr id="214" name="Google Shape;214;p17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354222" y="1538434"/>
            <a:ext cx="1554480" cy="1051560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u="sng"/>
              <a:t>Code 10</a:t>
            </a:r>
            <a:endParaRPr/>
          </a:p>
          <a:p>
            <a:pPr indent="0" lvl="0" marL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0" i="1" lang="en-US" sz="1200"/>
              <a:t>Defines Navy’s work into a workforce structure</a:t>
            </a:r>
            <a:endParaRPr b="0" i="1" sz="1200"/>
          </a:p>
        </p:txBody>
      </p:sp>
      <p:sp>
        <p:nvSpPr>
          <p:cNvPr id="216" name="Google Shape;216;p17"/>
          <p:cNvSpPr txBox="1"/>
          <p:nvPr/>
        </p:nvSpPr>
        <p:spPr>
          <a:xfrm>
            <a:off x="354222" y="3109579"/>
            <a:ext cx="1554480" cy="105156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b="0"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20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Manages manpower programs and policies</a:t>
            </a:r>
            <a:endParaRPr b="0" i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354222" y="4807334"/>
            <a:ext cx="1551173" cy="1088029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b="1"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30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manpower requirements for the aviation enterprise</a:t>
            </a:r>
            <a:endParaRPr b="0" i="1"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2144968" y="1492528"/>
            <a:ext cx="6600680" cy="118069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NEOCS/NOOCS programs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~4,600 individual products touch 100% of the Navy’s manpower requirements and personnel</a:t>
            </a:r>
            <a:endParaRPr/>
          </a:p>
          <a:p>
            <a:pPr indent="-171450" lvl="1" marL="28892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Designators, AQDs, SUBSPECs, Occupational/Naval Standards, and NECs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1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initiatives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Robotics Rating Development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forces classification standards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2144967" y="2716833"/>
            <a:ext cx="6600681" cy="17012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Manages manpower programs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and implements policies governing manpower business processes and data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Conducts special studies &amp; provides consulting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analytics agenda program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Governs appropriateness of AFS&amp;Ms for FMRD/SMRD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1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Initiatives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Shore PF&amp;D Allowance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OPNAVINST 1000.16M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MFT instruction – Expanding to improve identification of command work and products</a:t>
            </a:r>
            <a:endParaRPr b="1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2144966" y="4461688"/>
            <a:ext cx="6600682" cy="19739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Aviation FMRD program – Conducts FMRD studies and produces: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Squadron Manpower Documents (SQMD)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Manpower Requirements Worksheet (MRW)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Aviation Fleet Manpower Documents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underwriting Navy acquisition programs</a:t>
            </a:r>
            <a:endParaRPr/>
          </a:p>
          <a:p>
            <a:pPr indent="-171450" lvl="2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Examination of PSQMDs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Universe contains 53,542 manpower requirements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1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Initiatives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FY2024 production plan</a:t>
            </a:r>
            <a:endParaRPr b="1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Aviation staffing standards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aviation-centric business rules for FMRD model development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2421" y="4739769"/>
            <a:ext cx="198424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 txBox="1"/>
          <p:nvPr/>
        </p:nvSpPr>
        <p:spPr>
          <a:xfrm>
            <a:off x="6334943" y="5835224"/>
            <a:ext cx="20345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53,407 Manpower Requirements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7073743" y="6081445"/>
            <a:ext cx="107433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end of Sep 2023</a:t>
            </a:r>
            <a:endParaRPr i="1"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/>
              <a:t>Discussing</a:t>
            </a:r>
            <a:r>
              <a:rPr lang="en-US" sz="3200"/>
              <a:t> NAVMAC’s Work</a:t>
            </a:r>
            <a:endParaRPr b="0" i="1" sz="3200"/>
          </a:p>
        </p:txBody>
      </p:sp>
      <p:sp>
        <p:nvSpPr>
          <p:cNvPr id="231" name="Google Shape;231;p18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18"/>
          <p:cNvSpPr txBox="1"/>
          <p:nvPr/>
        </p:nvSpPr>
        <p:spPr>
          <a:xfrm>
            <a:off x="354219" y="1527638"/>
            <a:ext cx="1551173" cy="1051560"/>
          </a:xfrm>
          <a:prstGeom prst="rect">
            <a:avLst/>
          </a:prstGeom>
          <a:solidFill>
            <a:srgbClr val="FFC000"/>
          </a:solidFill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b="1"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40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Develops manpower requirements for afloat programs</a:t>
            </a:r>
            <a:endParaRPr b="0" i="1" sz="12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354219" y="3514314"/>
            <a:ext cx="1551173" cy="1343436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b="0"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50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analytics for manpower management &amp; command production</a:t>
            </a:r>
            <a:endParaRPr b="0"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354219" y="5176519"/>
            <a:ext cx="1551173" cy="1368716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rPr b="0"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60</a:t>
            </a:r>
            <a:endParaRPr/>
          </a:p>
          <a:p>
            <a:pPr indent="0" lvl="0" marL="0" marR="0" rtl="0" algn="ctr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Manages functionality and reliability of Manpower Information System</a:t>
            </a:r>
            <a:endParaRPr b="0" sz="1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2144968" y="1252024"/>
            <a:ext cx="6600680" cy="19513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Fleet FMRD program - Conducts FMRD studies and produces: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Ship Manpower Documents (SMD)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Fleet Manpower Documents (FMD)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underwriting Navy acquisition programs</a:t>
            </a:r>
            <a:endParaRPr/>
          </a:p>
          <a:p>
            <a:pPr indent="-171450" lvl="2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Investigations of PSMD/PFMD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Universe covers 171,601 manpower requirements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1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Initiatives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FY2024 production plan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RCOH MRD study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ship/fleet-centric business rules for FMRD model development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2144968" y="3231961"/>
            <a:ext cx="6600680" cy="19081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 production metrics for all NAVMAC products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command Continuous Process Improvement (CPI) program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Delivers process control solutions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production goals, cycle time, etc.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Delivers automation solutions</a:t>
            </a:r>
            <a:endParaRPr/>
          </a:p>
          <a:p>
            <a:pPr indent="-171450" lvl="1" marL="2270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manual actions and eliminate non-value added steps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1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initiatives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production metrics</a:t>
            </a:r>
            <a:endParaRPr b="1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CPI program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Analytically assessing FMRD/SMRD modeling efforts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2144968" y="5176519"/>
            <a:ext cx="6600680" cy="13687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business systems analysis for manpower information systems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Documents user requirements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Develops functional requirements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integrity of and access to information systems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1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initiatives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Leading FMRD/SMRD modeling activities</a:t>
            </a:r>
            <a:endParaRPr b="1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legacy information systems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1555247"/>
            <a:ext cx="1981197" cy="137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8"/>
          <p:cNvSpPr txBox="1"/>
          <p:nvPr/>
        </p:nvSpPr>
        <p:spPr>
          <a:xfrm>
            <a:off x="6491737" y="2679141"/>
            <a:ext cx="192232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170,834 Manpower Requirements</a:t>
            </a:r>
            <a:endParaRPr/>
          </a:p>
        </p:txBody>
      </p:sp>
      <p:sp>
        <p:nvSpPr>
          <p:cNvPr id="240" name="Google Shape;240;p18"/>
          <p:cNvSpPr txBox="1"/>
          <p:nvPr/>
        </p:nvSpPr>
        <p:spPr>
          <a:xfrm>
            <a:off x="7391398" y="2928895"/>
            <a:ext cx="107433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end of Sep 2023</a:t>
            </a:r>
            <a:endParaRPr i="1"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/>
          <p:nvPr>
            <p:ph type="title"/>
          </p:nvPr>
        </p:nvSpPr>
        <p:spPr>
          <a:xfrm>
            <a:off x="457200" y="228600"/>
            <a:ext cx="845820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/>
              <a:t>Discussing</a:t>
            </a:r>
            <a:r>
              <a:rPr lang="en-US" sz="3200"/>
              <a:t> NAVMAC’s Work</a:t>
            </a:r>
            <a:endParaRPr b="0" i="1" sz="3200"/>
          </a:p>
        </p:txBody>
      </p:sp>
      <p:sp>
        <p:nvSpPr>
          <p:cNvPr id="248" name="Google Shape;248;p19"/>
          <p:cNvSpPr txBox="1"/>
          <p:nvPr>
            <p:ph idx="12" type="sldNum"/>
          </p:nvPr>
        </p:nvSpPr>
        <p:spPr>
          <a:xfrm>
            <a:off x="8381997" y="6617253"/>
            <a:ext cx="533400" cy="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291397" y="2190672"/>
            <a:ext cx="1551173" cy="1051560"/>
          </a:xfrm>
          <a:prstGeom prst="rect">
            <a:avLst/>
          </a:prstGeom>
          <a:solidFill>
            <a:srgbClr val="FFC000"/>
          </a:solidFill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70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Develops manpower requirements for Shore organizations</a:t>
            </a:r>
            <a:endParaRPr b="0"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291397" y="4304100"/>
            <a:ext cx="1551173" cy="105156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b="1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80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</a:pPr>
            <a:r>
              <a:rPr b="0"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Delivers manpower training</a:t>
            </a:r>
            <a:endParaRPr b="0" i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2144968" y="4067653"/>
            <a:ext cx="6600679" cy="15244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command’s knowledge management programs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Develop, maintain, and deliver training for command lines of business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command on-boarding and personnel indoctrination training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1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Initiatives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focus on edifying NAVMAC staff – improving staff credentials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Strengthening training content</a:t>
            </a:r>
            <a:endParaRPr/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Acquiring authenticity/recognition of training program from NETC</a:t>
            </a:r>
            <a:endParaRPr b="1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Expanding student participation outside NAVMAC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2144968" y="1750423"/>
            <a:ext cx="6600680" cy="193757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Administers Fleet FMRD program - Conducts SMRD studies and produces: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1" marL="287338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Shore Manpower Documents (ShMD)</a:t>
            </a:r>
            <a:endParaRPr/>
          </a:p>
          <a:p>
            <a:pPr indent="-171450" lvl="1" marL="28733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Manpower Estimates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Universe covers 453,287 manpower requirements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1"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Initiatives</a:t>
            </a:r>
            <a:endParaRPr/>
          </a:p>
          <a:p>
            <a:pPr indent="-171450" lvl="1" marL="287338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FY2024 production plan</a:t>
            </a:r>
            <a:endParaRPr/>
          </a:p>
          <a:p>
            <a:pPr indent="-171450" lvl="1" marL="28733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and Personnel Program</a:t>
            </a:r>
            <a:endParaRPr/>
          </a:p>
          <a:p>
            <a:pPr indent="-171450" lvl="1" marL="28733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Workforce</a:t>
            </a:r>
            <a:endParaRPr/>
          </a:p>
          <a:p>
            <a:pPr indent="-171450" lvl="1" marL="28733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1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SMRD-centric business rules for FMRD model development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2030986"/>
            <a:ext cx="1981197" cy="137364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 txBox="1"/>
          <p:nvPr/>
        </p:nvSpPr>
        <p:spPr>
          <a:xfrm>
            <a:off x="6459678" y="3126816"/>
            <a:ext cx="198644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430,041 Manpower Requirements</a:t>
            </a:r>
            <a:endParaRPr/>
          </a:p>
        </p:txBody>
      </p:sp>
      <p:sp>
        <p:nvSpPr>
          <p:cNvPr id="255" name="Google Shape;255;p19"/>
          <p:cNvSpPr txBox="1"/>
          <p:nvPr/>
        </p:nvSpPr>
        <p:spPr>
          <a:xfrm>
            <a:off x="7391398" y="3369751"/>
            <a:ext cx="107433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end of Sep 2023</a:t>
            </a:r>
            <a:endParaRPr i="1"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>
            <p:ph type="title"/>
          </p:nvPr>
        </p:nvSpPr>
        <p:spPr>
          <a:xfrm>
            <a:off x="990600" y="76200"/>
            <a:ext cx="8001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/>
              <a:t>NAVMAC</a:t>
            </a:r>
            <a:br>
              <a:rPr lang="en-US"/>
            </a:br>
            <a:r>
              <a:rPr lang="en-US"/>
              <a:t> </a:t>
            </a:r>
            <a:r>
              <a:rPr b="0" i="1" lang="en-US" sz="2400"/>
              <a:t>Command Strategy and Key Accomplishments</a:t>
            </a:r>
            <a:endParaRPr/>
          </a:p>
        </p:txBody>
      </p:sp>
      <p:sp>
        <p:nvSpPr>
          <p:cNvPr id="263" name="Google Shape;263;p20"/>
          <p:cNvSpPr/>
          <p:nvPr/>
        </p:nvSpPr>
        <p:spPr>
          <a:xfrm>
            <a:off x="3848100" y="1457813"/>
            <a:ext cx="5257800" cy="5095387"/>
          </a:xfrm>
          <a:prstGeom prst="rect">
            <a:avLst/>
          </a:prstGeom>
          <a:solidFill>
            <a:srgbClr val="FDE9D8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3363" lvl="0" marL="233363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Centralized SMRD Program - Decentralized since 1986</a:t>
            </a:r>
            <a:endParaRPr/>
          </a:p>
          <a:p>
            <a:pPr indent="-233362" lvl="1" marL="574675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Decentralization and funded directed by VCNO</a:t>
            </a:r>
            <a:endParaRPr/>
          </a:p>
          <a:p>
            <a:pPr indent="-233362" lvl="1" marL="574675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Launched centralized program on 18 July 2021</a:t>
            </a:r>
            <a:endParaRPr/>
          </a:p>
          <a:p>
            <a:pPr indent="-233362" lvl="1" marL="574675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Integrated manpower teams from USFF, BUMED, and CNIC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3" lvl="0" marL="233363" marR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Enhanced FMRD processes</a:t>
            </a:r>
            <a:endParaRPr/>
          </a:p>
          <a:p>
            <a:pPr indent="-233362" lvl="1" marL="569913" marR="0" rtl="0" algn="l">
              <a:lnSpc>
                <a:spcPct val="10833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Deployed updates to accommodate GAO Recommendations, RROC directives, and NDAA19 legislation to: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1775" lvl="2" marL="12541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new Afloat Navy Availability Factor (NAF)</a:t>
            </a:r>
            <a:endParaRPr/>
          </a:p>
          <a:p>
            <a:pPr indent="-231775" lvl="2" marL="1254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Added inport work to surface ship manpower requirements determination studies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1775" lvl="2" marL="1254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AFS&amp;Ms that adjust workhours to account for real-world operations</a:t>
            </a:r>
            <a:b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Modernized Manpower Information Systems (IS)</a:t>
            </a:r>
            <a:endParaRPr/>
          </a:p>
          <a:p>
            <a:pPr indent="-231775" lvl="1" marL="574675" marR="0" rtl="0" algn="l">
              <a:lnSpc>
                <a:spcPct val="10833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Force Manpower Management System (TFMMS)</a:t>
            </a:r>
            <a:endParaRPr/>
          </a:p>
          <a:p>
            <a:pPr indent="-231775" lvl="2" marL="91440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Expanded business rules and system control edits to improve fidelity and integrity of manpower data</a:t>
            </a:r>
            <a:endParaRPr/>
          </a:p>
          <a:p>
            <a:pPr indent="-231775" lvl="1" marL="574675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Defined business needs of manpower customers and delivered Functional Requirements (FR) to support IS applications development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Modernized Navy Occupational Classification processes</a:t>
            </a:r>
            <a:endParaRPr/>
          </a:p>
          <a:p>
            <a:pPr indent="-231775" lvl="1" marL="574675" marR="0" rtl="0" algn="l">
              <a:lnSpc>
                <a:spcPct val="108333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throughput through deployment of “virtual” sailor-centric SME panels to define rating work and tasks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1775" lvl="1" marL="574675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Delivered enhanced Navy Enlisted Code (NEC) construct to better define specialized skill needs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5227973" y="1154269"/>
            <a:ext cx="21898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Accomplishments</a:t>
            </a:r>
            <a:endParaRPr sz="16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>
            <a:off x="897453" y="1131423"/>
            <a:ext cx="23631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Three-pronged Strategy</a:t>
            </a:r>
            <a:endParaRPr sz="16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44823" y="2986191"/>
            <a:ext cx="3764280" cy="1461939"/>
          </a:xfrm>
          <a:prstGeom prst="rect">
            <a:avLst/>
          </a:prstGeom>
          <a:solidFill>
            <a:srgbClr val="E5B8B7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Manpower Processes</a:t>
            </a:r>
            <a:endParaRPr/>
          </a:p>
          <a:p>
            <a:pPr indent="-233363" lvl="0" marL="233363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 Assumptions</a:t>
            </a:r>
            <a:endParaRPr/>
          </a:p>
          <a:p>
            <a:pPr indent="-233363" lvl="0" marL="233363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Allowances, Factors, Standards and Modifiers (AFS&amp;M) that adjust workhours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3363" lvl="0" marL="233363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New Data Collection &amp; Computation Methods</a:t>
            </a:r>
            <a:endParaRPr/>
          </a:p>
          <a:p>
            <a:pPr indent="-233363" lvl="0" marL="233363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refinement of data collection protocols</a:t>
            </a:r>
            <a:endParaRPr/>
          </a:p>
        </p:txBody>
      </p:sp>
      <p:sp>
        <p:nvSpPr>
          <p:cNvPr id="267" name="Google Shape;267;p20"/>
          <p:cNvSpPr/>
          <p:nvPr/>
        </p:nvSpPr>
        <p:spPr>
          <a:xfrm>
            <a:off x="41775" y="1442262"/>
            <a:ext cx="3768225" cy="1477328"/>
          </a:xfrm>
          <a:prstGeom prst="rect">
            <a:avLst/>
          </a:prstGeom>
          <a:solidFill>
            <a:srgbClr val="B7CCE4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Modernize Business Processes</a:t>
            </a:r>
            <a:endParaRPr/>
          </a:p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availability, accuracy, and agility</a:t>
            </a:r>
            <a:endParaRPr/>
          </a:p>
          <a:p>
            <a:pPr indent="-233362" lvl="1" marL="5746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 cutting-edge analytics and modeling</a:t>
            </a:r>
            <a:endParaRPr/>
          </a:p>
          <a:p>
            <a:pPr indent="-233362" lvl="2" marL="854075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⮚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Fleet Manpower Requirements Determination (FMRD)</a:t>
            </a:r>
            <a:endParaRPr/>
          </a:p>
          <a:p>
            <a:pPr indent="-233362" lvl="2" marL="854075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Noto Sans Symbols"/>
              <a:buChar char="⮚"/>
            </a:pP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Shore Manpower requirements Determination (SMRD)</a:t>
            </a:r>
            <a:endParaRPr/>
          </a:p>
          <a:p>
            <a:pPr indent="-233362" lvl="1" marL="5746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Event-based Occupational Classification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</p:txBody>
      </p:sp>
      <p:sp>
        <p:nvSpPr>
          <p:cNvPr id="268" name="Google Shape;268;p20"/>
          <p:cNvSpPr/>
          <p:nvPr/>
        </p:nvSpPr>
        <p:spPr>
          <a:xfrm>
            <a:off x="42223" y="4519310"/>
            <a:ext cx="3767328" cy="2033890"/>
          </a:xfrm>
          <a:prstGeom prst="rect">
            <a:avLst/>
          </a:prstGeom>
          <a:solidFill>
            <a:srgbClr val="D6E3B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775" lvl="0" marL="23177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Leverage All Available Resources</a:t>
            </a:r>
            <a:endParaRPr/>
          </a:p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Navy Analytic Office (NAO)</a:t>
            </a:r>
            <a:endParaRPr/>
          </a:p>
          <a:p>
            <a:pPr indent="-233362" lvl="1" marL="5746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Annual Study Submissions</a:t>
            </a:r>
            <a:endParaRPr/>
          </a:p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Survey &amp; Database Capabilities</a:t>
            </a:r>
            <a:endParaRPr/>
          </a:p>
          <a:p>
            <a:pPr indent="-233362" lvl="1" marL="57467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e.g., NETC Job Task Analysis</a:t>
            </a:r>
            <a:endParaRPr/>
          </a:p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Organic, Navy, and Private Sector expertise</a:t>
            </a:r>
            <a:endParaRPr/>
          </a:p>
          <a:p>
            <a:pPr indent="-230187" lvl="1" marL="574675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Ship Sailors</a:t>
            </a:r>
            <a:endParaRPr/>
          </a:p>
          <a:p>
            <a:pPr indent="-230187" lvl="1" marL="574675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Analysts / Information Professionals</a:t>
            </a:r>
            <a:endParaRPr/>
          </a:p>
          <a:p>
            <a:pPr indent="-230187" lvl="1" marL="574675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Engineers </a:t>
            </a:r>
            <a:endParaRPr/>
          </a:p>
          <a:p>
            <a:pPr indent="-230187" lvl="1" marL="574675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Operations Analysts/researchers</a:t>
            </a:r>
            <a:endParaRPr/>
          </a:p>
          <a:p>
            <a:pPr indent="-230187" lvl="1" marL="574675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Industrial/Organizational Psychologists</a:t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8534400" y="6553200"/>
            <a:ext cx="609600" cy="242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3864621" y="3131565"/>
            <a:ext cx="991014" cy="477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Deployed policy requiring regular review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0"/>
          <p:cNvSpPr/>
          <p:nvPr/>
        </p:nvSpPr>
        <p:spPr>
          <a:xfrm flipH="1">
            <a:off x="4879394" y="3012916"/>
            <a:ext cx="84494" cy="69693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3638275" y="59025"/>
            <a:ext cx="1851300" cy="169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NO_Brief_Template_v5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